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348" r:id="rId2"/>
    <p:sldId id="354" r:id="rId3"/>
    <p:sldId id="355" r:id="rId4"/>
    <p:sldId id="356" r:id="rId5"/>
    <p:sldId id="357" r:id="rId6"/>
    <p:sldId id="358" r:id="rId7"/>
    <p:sldId id="359" r:id="rId8"/>
    <p:sldId id="379" r:id="rId9"/>
    <p:sldId id="380" r:id="rId10"/>
    <p:sldId id="362" r:id="rId11"/>
    <p:sldId id="38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83" r:id="rId20"/>
    <p:sldId id="389" r:id="rId21"/>
    <p:sldId id="384" r:id="rId22"/>
    <p:sldId id="370" r:id="rId23"/>
    <p:sldId id="385" r:id="rId24"/>
    <p:sldId id="371" r:id="rId25"/>
    <p:sldId id="386" r:id="rId26"/>
    <p:sldId id="387" r:id="rId27"/>
    <p:sldId id="388" r:id="rId28"/>
    <p:sldId id="373" r:id="rId29"/>
    <p:sldId id="374" r:id="rId30"/>
    <p:sldId id="390" r:id="rId31"/>
    <p:sldId id="375" r:id="rId32"/>
    <p:sldId id="391" r:id="rId33"/>
    <p:sldId id="376" r:id="rId34"/>
    <p:sldId id="392" r:id="rId35"/>
    <p:sldId id="393" r:id="rId36"/>
    <p:sldId id="378" r:id="rId37"/>
    <p:sldId id="394" r:id="rId38"/>
    <p:sldId id="395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 xmlns:mv="urn:schemas-microsoft-com:mac:vml" xmlns:mc="http://schemas.openxmlformats.org/markup-compatibility/2006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 xmlns:mv="urn:schemas-microsoft-com:mac:vml" xmlns:mc="http://schemas.openxmlformats.org/markup-compatibility/2006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FA3"/>
    <a:srgbClr val="D4EAE4"/>
    <a:srgbClr val="0015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5122" autoAdjust="0"/>
  </p:normalViewPr>
  <p:slideViewPr>
    <p:cSldViewPr>
      <p:cViewPr>
        <p:scale>
          <a:sx n="118" d="100"/>
          <a:sy n="118" d="100"/>
        </p:scale>
        <p:origin x="-1422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25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1794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D874E-E9D5-433B-A149-BDF6BFDD40A8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DCAA22-461C-45B4-A301-BFCA580174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922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051F04-9E25-42C3-8BC5-EC2E8469D95E}" type="datetimeFigureOut">
              <a:rPr lang="en-US" smtClean="0"/>
              <a:pPr/>
              <a:t>9/14/2018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3D6722-9B4D-4E29-B226-C325925A81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8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06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9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99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B30035E8-9C93-344A-B4B0-4105A6949414}" type="slidenum">
              <a:rPr lang="en-US" sz="1200" b="0"/>
              <a:pPr/>
              <a:t>20</a:t>
            </a:fld>
            <a:endParaRPr lang="en-US" sz="1200" b="0"/>
          </a:p>
        </p:txBody>
      </p:sp>
      <p:sp>
        <p:nvSpPr>
          <p:cNvPr id="512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2051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/>
          <a:lstStyle/>
          <a:p>
            <a:endParaRPr lang="en-GB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952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622828"/>
          </a:xfrm>
        </p:spPr>
        <p:txBody>
          <a:bodyPr anchor="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rgbClr val="007FA3"/>
                </a:solidFill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 smtClean="0"/>
              <a:t>Add edition here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 hasCustomPrompt="1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3000" baseline="0"/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 dirty="0" smtClean="0"/>
              <a:t>Chapter ##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200"/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 dirty="0" smtClean="0"/>
              <a:t>Chapter title</a:t>
            </a:r>
            <a:endParaRPr lang="en-US" dirty="0"/>
          </a:p>
        </p:txBody>
      </p:sp>
      <p:pic>
        <p:nvPicPr>
          <p:cNvPr id="17" name="Picture 16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13" name="TextBox 12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  <p:pic>
        <p:nvPicPr>
          <p:cNvPr id="15" name="Picture 14" descr="Moini_Cover_HiRES2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3657600" cy="4572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2700000" algn="tl" rotWithShape="0">
              <a:srgbClr val="000000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106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57200" indent="-457200">
              <a:buClr>
                <a:srgbClr val="007FA3"/>
              </a:buClr>
              <a:buSzPct val="100000"/>
              <a:buFont typeface="+mj-lt"/>
              <a:buAutoNum type="arabicPeriod"/>
              <a:defRPr/>
            </a:lvl1pPr>
            <a:lvl2pPr marL="800100" indent="-342900">
              <a:buClr>
                <a:srgbClr val="007FA3"/>
              </a:buClr>
              <a:buFont typeface="+mj-lt"/>
              <a:buAutoNum type="arabicPeriod"/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8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3061228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>
            <a:lvl1pPr marL="0" indent="0" algn="ctr">
              <a:buClr>
                <a:srgbClr val="007FA3"/>
              </a:buClr>
              <a:buSzPct val="100000"/>
              <a:buNone/>
              <a:defRPr sz="2800"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37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219456"/>
            <a:ext cx="8229600" cy="1066800"/>
          </a:xfrm>
        </p:spPr>
        <p:txBody>
          <a:bodyPr anchor="t"/>
          <a:lstStyle>
            <a:lvl1pPr>
              <a:defRPr sz="3400">
                <a:solidFill>
                  <a:srgbClr val="007FA3"/>
                </a:solidFill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368160"/>
            <a:ext cx="8229600" cy="916856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spcBef>
                <a:spcPts val="0"/>
              </a:spcBef>
              <a:buNone/>
              <a:defRPr sz="1600"/>
            </a:lvl2pPr>
            <a:lvl3pPr marL="0" indent="0">
              <a:spcBef>
                <a:spcPts val="0"/>
              </a:spcBef>
              <a:buNone/>
              <a:defRPr sz="1600"/>
            </a:lvl3pPr>
            <a:lvl4pPr marL="0" indent="0">
              <a:spcBef>
                <a:spcPts val="0"/>
              </a:spcBef>
              <a:buNone/>
              <a:defRPr sz="1600"/>
            </a:lvl4pPr>
            <a:lvl5pPr marL="0" indent="0">
              <a:spcBef>
                <a:spcPts val="0"/>
              </a:spcBef>
              <a:buNone/>
              <a:defRPr sz="1600"/>
            </a:lvl5pPr>
            <a:lvl6pPr marL="0" indent="0">
              <a:spcBef>
                <a:spcPts val="0"/>
              </a:spcBef>
              <a:buNone/>
              <a:defRPr sz="1600"/>
            </a:lvl6pPr>
            <a:lvl7pPr marL="0" indent="0">
              <a:spcBef>
                <a:spcPts val="0"/>
              </a:spcBef>
              <a:buNone/>
              <a:defRPr sz="1600"/>
            </a:lvl7pPr>
            <a:lvl8pPr marL="0" indent="0">
              <a:spcBef>
                <a:spcPts val="0"/>
              </a:spcBef>
              <a:buNone/>
              <a:defRPr sz="1600"/>
            </a:lvl8pPr>
            <a:lvl9pPr marL="0" indent="0">
              <a:spcBef>
                <a:spcPts val="0"/>
              </a:spcBef>
              <a:buNone/>
              <a:defRPr sz="1600"/>
            </a:lvl9pPr>
          </a:lstStyle>
          <a:p>
            <a:pPr lvl="0"/>
            <a:r>
              <a:rPr lang="en-US" dirty="0" smtClean="0"/>
              <a:t>Click to add caption</a:t>
            </a:r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1981200" y="6457890"/>
            <a:ext cx="71628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2017,</a:t>
            </a:r>
            <a:r>
              <a:rPr lang="en-US" altLang="en-US" sz="7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7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7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  <p:pic>
        <p:nvPicPr>
          <p:cNvPr id="6" name="Picture 5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igur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57200" y="5715000"/>
            <a:ext cx="8229600" cy="685800"/>
          </a:xfrm>
        </p:spPr>
        <p:txBody>
          <a:bodyPr anchor="b" anchorCtr="0"/>
          <a:lstStyle>
            <a:lvl1pPr>
              <a:defRPr sz="1400" b="0">
                <a:solidFill>
                  <a:schemeClr val="tx2"/>
                </a:solidFill>
                <a:latin typeface="Verdana"/>
                <a:cs typeface="Verdana"/>
              </a:defRPr>
            </a:lvl1pPr>
          </a:lstStyle>
          <a:p>
            <a:r>
              <a:rPr lang="en-US" dirty="0" smtClean="0"/>
              <a:t>Click to add figure number and title</a:t>
            </a:r>
            <a:endParaRPr lang="en-US" dirty="0"/>
          </a:p>
        </p:txBody>
      </p:sp>
      <p:pic>
        <p:nvPicPr>
          <p:cNvPr id="6" name="Picture 5" descr="Pearson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2241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15372"/>
            <a:ext cx="8229600" cy="109728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 smtClean="0"/>
              <a:t>Click to edit </a:t>
            </a:r>
            <a:br>
              <a:rPr lang="en-US" dirty="0" smtClean="0"/>
            </a:br>
            <a:r>
              <a:rPr lang="en-US" dirty="0" smtClean="0"/>
              <a:t>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</a:t>
            </a:r>
          </a:p>
          <a:p>
            <a:pPr lvl="6"/>
            <a:r>
              <a:rPr lang="en-US" dirty="0" smtClean="0"/>
              <a:t>Seventh</a:t>
            </a:r>
          </a:p>
          <a:p>
            <a:pPr lvl="7"/>
            <a:r>
              <a:rPr lang="en-US" dirty="0" smtClean="0"/>
              <a:t>Eighth</a:t>
            </a:r>
          </a:p>
          <a:p>
            <a:pPr lvl="8"/>
            <a:r>
              <a:rPr lang="en-US" dirty="0" smtClean="0"/>
              <a:t>Ninth</a:t>
            </a:r>
            <a:endParaRPr lang="en-US" dirty="0"/>
          </a:p>
        </p:txBody>
      </p:sp>
      <p:pic>
        <p:nvPicPr>
          <p:cNvPr id="9" name="Picture 8" descr="Pearson Logo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00" y="6477000"/>
            <a:ext cx="918000" cy="27991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981200" y="6457890"/>
            <a:ext cx="7162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Copyright © 2018,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2013, 2008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Pearson Education, Inc.</a:t>
            </a:r>
            <a:r>
              <a:rPr lang="en-US" altLang="en-US" sz="1000" b="0" baseline="0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000" b="0" dirty="0" smtClean="0">
                <a:ea typeface="Verdana" panose="020B0604030504040204" pitchFamily="34" charset="0"/>
                <a:cs typeface="Verdana" panose="020B0604030504040204" pitchFamily="34" charset="0"/>
              </a:rPr>
              <a:t>All Rights Reserved</a:t>
            </a:r>
          </a:p>
        </p:txBody>
      </p:sp>
    </p:spTree>
    <p:extLst>
      <p:ext uri="{BB962C8B-B14F-4D97-AF65-F5344CB8AC3E}">
        <p14:creationId xmlns:p14="http://schemas.microsoft.com/office/powerpoint/2010/main" val="3691570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60" r:id="rId3"/>
    <p:sldLayoutId id="2147483659" r:id="rId4"/>
    <p:sldLayoutId id="2147483658" r:id="rId5"/>
    <p:sldLayoutId id="2147483661" r:id="rId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400" b="1" kern="1200">
          <a:solidFill>
            <a:srgbClr val="007FA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56032" indent="-256032" algn="l" defTabSz="914400" rtl="0" eaLnBrk="1" latinLnBrk="0" hangingPunct="1">
        <a:spcBef>
          <a:spcPts val="1500"/>
        </a:spcBef>
        <a:buClr>
          <a:srgbClr val="007FA3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600"/>
        </a:spcBef>
        <a:buClr>
          <a:srgbClr val="007FA3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6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ts val="300"/>
        </a:spcBef>
        <a:buClr>
          <a:srgbClr val="007F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i="1" dirty="0" smtClean="0">
                <a:latin typeface="Arial"/>
                <a:cs typeface="Arial"/>
              </a:rPr>
              <a:t>Focus on Pharmacology:</a:t>
            </a:r>
            <a:br>
              <a:rPr lang="en-US" sz="3200" i="1" dirty="0" smtClean="0">
                <a:latin typeface="Arial"/>
                <a:cs typeface="Arial"/>
              </a:rPr>
            </a:br>
            <a:r>
              <a:rPr lang="en-US" sz="3200" i="1" dirty="0" smtClean="0">
                <a:latin typeface="Arial"/>
                <a:cs typeface="Arial"/>
              </a:rPr>
              <a:t>Essentials for Health Professionals</a:t>
            </a:r>
            <a:r>
              <a:rPr lang="en-US" i="1" dirty="0" smtClean="0">
                <a:latin typeface="Arial"/>
                <a:cs typeface="Arial"/>
              </a:rPr>
              <a:t/>
            </a:r>
            <a:br>
              <a:rPr lang="en-US" i="1" dirty="0" smtClean="0">
                <a:latin typeface="Arial"/>
                <a:cs typeface="Arial"/>
              </a:rPr>
            </a:br>
            <a:r>
              <a:rPr lang="en-US" sz="2400" b="0" dirty="0" smtClean="0">
                <a:latin typeface="Arial"/>
                <a:cs typeface="Arial"/>
              </a:rPr>
              <a:t>Third Edition</a:t>
            </a:r>
            <a:endParaRPr lang="en-US" sz="2400" b="0" dirty="0">
              <a:latin typeface="Arial"/>
              <a:cs typeface="Arial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2800" dirty="0"/>
              <a:t>Chapter </a:t>
            </a:r>
            <a:r>
              <a:rPr lang="en-US" sz="2800" dirty="0" smtClean="0"/>
              <a:t>13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sz="2400" dirty="0"/>
              <a:t>Dietary Supplements and Alternative Therapies</a:t>
            </a:r>
          </a:p>
        </p:txBody>
      </p:sp>
    </p:spTree>
    <p:extLst>
      <p:ext uri="{BB962C8B-B14F-4D97-AF65-F5344CB8AC3E}">
        <p14:creationId xmlns:p14="http://schemas.microsoft.com/office/powerpoint/2010/main" val="5787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Herbal and nonherbal supplements</a:t>
            </a:r>
          </a:p>
          <a:p>
            <a:pPr lvl="1"/>
            <a:r>
              <a:rPr lang="en-US" dirty="0" smtClean="0"/>
              <a:t>Used regularly by more than 158 million Americans</a:t>
            </a:r>
          </a:p>
          <a:p>
            <a:pPr lvl="1"/>
            <a:r>
              <a:rPr lang="en-US" dirty="0" smtClean="0"/>
              <a:t>Easily purchased over-the-counter (OTC)</a:t>
            </a:r>
          </a:p>
          <a:p>
            <a:r>
              <a:rPr lang="en-US" dirty="0" smtClean="0"/>
              <a:t>Phytomedicine is the use of plants, plant parts for therapies.</a:t>
            </a:r>
          </a:p>
          <a:p>
            <a:r>
              <a:rPr lang="en-US" dirty="0" smtClean="0"/>
              <a:t>About 80% of the world uses herbal remedies as primary health care</a:t>
            </a:r>
          </a:p>
          <a:p>
            <a:pPr lvl="1"/>
            <a:r>
              <a:rPr lang="en-US" dirty="0" smtClean="0"/>
              <a:t>Patients using supplements (or alternative therapies) must discuss these with a physician to avoid interactions and potential adverse effects.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77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mixture of ingredients based on plant sources</a:t>
            </a:r>
          </a:p>
          <a:p>
            <a:pPr lvl="1"/>
            <a:r>
              <a:rPr lang="en-US" dirty="0" smtClean="0"/>
              <a:t>Designed for better health, or treatment of certain conditions</a:t>
            </a:r>
          </a:p>
          <a:p>
            <a:r>
              <a:rPr lang="en-US" dirty="0" smtClean="0"/>
              <a:t>Considered by FDA to be food products, not drugs</a:t>
            </a:r>
          </a:p>
          <a:p>
            <a:r>
              <a:rPr lang="en-US" dirty="0" smtClean="0"/>
              <a:t>Often supplement traditional medicine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38624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Taking herbal supplements should not occur without consulting physician.</a:t>
            </a:r>
          </a:p>
          <a:p>
            <a:r>
              <a:rPr lang="en-US" dirty="0" smtClean="0"/>
              <a:t>Not regulated by FDA</a:t>
            </a:r>
          </a:p>
          <a:p>
            <a:pPr lvl="1"/>
            <a:r>
              <a:rPr lang="en-US" dirty="0" smtClean="0"/>
              <a:t>No independent verification of quality, effectiveness, or quantity of ingredients </a:t>
            </a:r>
          </a:p>
          <a:p>
            <a:pPr lvl="1"/>
            <a:r>
              <a:rPr lang="en-US" dirty="0" smtClean="0"/>
              <a:t>Some herbs contain substances toxic to the body or liver.</a:t>
            </a:r>
          </a:p>
          <a:p>
            <a:pPr lvl="1"/>
            <a:r>
              <a:rPr lang="en-US" dirty="0" smtClean="0"/>
              <a:t>Others are carcinogenic, mutagenic, or teratogenic.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866575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different forms</a:t>
            </a:r>
          </a:p>
          <a:p>
            <a:pPr lvl="1"/>
            <a:r>
              <a:rPr lang="en-US" smtClean="0"/>
              <a:t>Capsules</a:t>
            </a:r>
          </a:p>
          <a:p>
            <a:pPr lvl="1"/>
            <a:r>
              <a:rPr lang="en-US" smtClean="0"/>
              <a:t>Liquids</a:t>
            </a:r>
          </a:p>
          <a:p>
            <a:pPr lvl="1"/>
            <a:r>
              <a:rPr lang="en-US" smtClean="0"/>
              <a:t>Powders</a:t>
            </a:r>
            <a:endParaRPr lang="en-US" dirty="0" smtClean="0"/>
          </a:p>
          <a:p>
            <a:r>
              <a:rPr lang="en-US" dirty="0" smtClean="0"/>
              <a:t>Many people believe "natural" supplements have stronger healing properties than “synthetic” drugs.</a:t>
            </a:r>
          </a:p>
          <a:p>
            <a:r>
              <a:rPr lang="en-US" dirty="0" smtClean="0"/>
              <a:t>No real testing occurs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20671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Herb</a:t>
            </a:r>
          </a:p>
          <a:p>
            <a:pPr lvl="1"/>
            <a:r>
              <a:rPr lang="en-US" dirty="0" smtClean="0"/>
              <a:t>A botanical product without stems or bark</a:t>
            </a:r>
          </a:p>
          <a:p>
            <a:pPr lvl="1"/>
            <a:r>
              <a:rPr lang="en-US" dirty="0"/>
              <a:t>Used for thousands of years to treat many different conditions</a:t>
            </a:r>
          </a:p>
          <a:p>
            <a:r>
              <a:rPr lang="en-US" dirty="0" smtClean="0"/>
              <a:t>Complementary and alternative medicine (CAM)</a:t>
            </a:r>
          </a:p>
          <a:p>
            <a:pPr lvl="1"/>
            <a:r>
              <a:rPr lang="en-US" dirty="0" smtClean="0"/>
              <a:t>Involves different healing systems and therapies, including:</a:t>
            </a:r>
          </a:p>
          <a:p>
            <a:pPr lvl="2"/>
            <a:r>
              <a:rPr lang="en-US" dirty="0" smtClean="0"/>
              <a:t>Herbal therapies</a:t>
            </a:r>
          </a:p>
          <a:p>
            <a:pPr lvl="2"/>
            <a:r>
              <a:rPr lang="en-US" dirty="0" smtClean="0"/>
              <a:t>Nutritional supplements</a:t>
            </a:r>
          </a:p>
          <a:p>
            <a:pPr lvl="2"/>
            <a:r>
              <a:rPr lang="en-US" dirty="0" smtClean="0"/>
              <a:t>Special diets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654201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modern drugs contain only one active ingredient.</a:t>
            </a:r>
          </a:p>
          <a:p>
            <a:pPr lvl="1"/>
            <a:r>
              <a:rPr lang="en-US" dirty="0" smtClean="0"/>
              <a:t>Standardized</a:t>
            </a:r>
          </a:p>
          <a:p>
            <a:pPr lvl="1"/>
            <a:r>
              <a:rPr lang="en-US" dirty="0" smtClean="0"/>
              <a:t>Measured with accuracy</a:t>
            </a:r>
          </a:p>
          <a:p>
            <a:r>
              <a:rPr lang="en-US" dirty="0" smtClean="0"/>
              <a:t>Many supplements contain active ingredients in varying quantities, strengths.</a:t>
            </a:r>
          </a:p>
          <a:p>
            <a:pPr lvl="1"/>
            <a:r>
              <a:rPr lang="en-US" dirty="0" smtClean="0"/>
              <a:t>May contain active chemicals </a:t>
            </a:r>
          </a:p>
          <a:p>
            <a:pPr lvl="2"/>
            <a:r>
              <a:rPr lang="en-US" dirty="0" smtClean="0"/>
              <a:t>Not working well together for a controlled effect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1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13-1</a:t>
            </a:r>
            <a:r>
              <a:rPr lang="en-US" smtClean="0"/>
              <a:t>   Two ginkgo biloba labels: note the lack of standardization in (</a:t>
            </a:r>
            <a:r>
              <a:rPr lang="en-US" b="1" smtClean="0"/>
              <a:t>A</a:t>
            </a:r>
            <a:r>
              <a:rPr lang="en-US" smtClean="0"/>
              <a:t>) 60 mg of extract, 24% ginkgo flavone glycosides and 6% terpenes; and (</a:t>
            </a:r>
            <a:r>
              <a:rPr lang="en-US" b="1" smtClean="0"/>
              <a:t>B</a:t>
            </a:r>
            <a:r>
              <a:rPr lang="en-US" smtClean="0"/>
              <a:t>) 50:1 ginkgo leaf extract, 24% ginkgo flavone glycosides.</a:t>
            </a:r>
            <a:br>
              <a:rPr lang="en-US" smtClean="0"/>
            </a:br>
            <a:r>
              <a:rPr lang="en-US" i="1" smtClean="0"/>
              <a:t>Al Dodge/Pearson Education, Inc.</a:t>
            </a:r>
            <a:endParaRPr lang="en-US" i="1"/>
          </a:p>
        </p:txBody>
      </p:sp>
      <p:pic>
        <p:nvPicPr>
          <p:cNvPr id="3" name="Picture 2" descr="Two ginkgo biloba labels. The first label lists the following ingredients: ginkgo biloba extract (leaf) 60 m g, standardized to 24% ginkgo flavone glycosides and 20% terpene lactones. A partial list of other ingredients is as follows: calcium carbonate, cellulose, hydroxypropyl methylcellulose. The second label lists the following ingredients: ginkgo biloba leaf extract 50 to 1, 50 m g, minimum 24% ginkgo flavonglycosides. Other ingredients are as follows: dicalcium phosphate, cellulos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587375"/>
            <a:ext cx="8229600" cy="482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68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13-2</a:t>
            </a:r>
            <a:r>
              <a:rPr lang="en-US" smtClean="0"/>
              <a:t>   Three different ginkgo formulations: tablets, tea bags, and liquid extract.</a:t>
            </a:r>
            <a:br>
              <a:rPr lang="en-US" smtClean="0"/>
            </a:br>
            <a:r>
              <a:rPr lang="en-US" i="1" smtClean="0"/>
              <a:t>Al Dodge/Pearson Education, Inc.</a:t>
            </a:r>
            <a:endParaRPr lang="en-US"/>
          </a:p>
        </p:txBody>
      </p:sp>
      <p:pic>
        <p:nvPicPr>
          <p:cNvPr id="4" name="Picture 3" descr="A bottle of ginkgo biloba tablets, ginkgo blend tea bags, and a dropper bottle of liquid ginkgo extrac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66800"/>
            <a:ext cx="822960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60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Herbs and botanicals</a:t>
            </a:r>
          </a:p>
          <a:p>
            <a:pPr lvl="1"/>
            <a:r>
              <a:rPr lang="en-US" dirty="0" smtClean="0"/>
              <a:t>May have healing, flavor-enhancing, food-enhancing properties</a:t>
            </a:r>
          </a:p>
          <a:p>
            <a:r>
              <a:rPr lang="en-US" dirty="0" smtClean="0"/>
              <a:t>One of the first uses of herbs was garlic.</a:t>
            </a:r>
          </a:p>
          <a:p>
            <a:pPr lvl="1"/>
            <a:r>
              <a:rPr lang="en-US" dirty="0" smtClean="0"/>
              <a:t>Prescribed for a medical condition in 3,000 </a:t>
            </a:r>
            <a:r>
              <a:rPr lang="en-US" sz="1600" dirty="0" smtClean="0"/>
              <a:t>B.C.</a:t>
            </a:r>
            <a:endParaRPr lang="en-US" dirty="0" smtClean="0"/>
          </a:p>
          <a:p>
            <a:r>
              <a:rPr lang="en-US" dirty="0" smtClean="0"/>
              <a:t>Use of herbs began to decline in late 1800s.</a:t>
            </a:r>
          </a:p>
          <a:p>
            <a:pPr lvl="1"/>
            <a:r>
              <a:rPr lang="en-US" dirty="0" smtClean="0"/>
              <a:t>Increased regulation</a:t>
            </a:r>
          </a:p>
          <a:p>
            <a:pPr lvl="2"/>
            <a:r>
              <a:rPr lang="en-US" dirty="0" smtClean="0"/>
              <a:t>Many herbal products removed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340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of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1970s, there was a resurgence in use.</a:t>
            </a:r>
            <a:endParaRPr lang="en-US" dirty="0"/>
          </a:p>
          <a:p>
            <a:pPr lvl="1"/>
            <a:r>
              <a:rPr lang="en-US" dirty="0" smtClean="0"/>
              <a:t>Many older Americans want cheaper treatments with more effect than prescription medications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0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Dietary Supplement Health and Education Act (DSHEA) of 1994 </a:t>
            </a:r>
          </a:p>
          <a:p>
            <a:pPr lvl="1"/>
            <a:r>
              <a:rPr lang="en-US" dirty="0" smtClean="0"/>
              <a:t>Regulated herbal supplements</a:t>
            </a:r>
          </a:p>
          <a:p>
            <a:pPr lvl="1"/>
            <a:r>
              <a:rPr lang="en-US" dirty="0" smtClean="0"/>
              <a:t>Manufacturers must label them as dietary supplements</a:t>
            </a:r>
          </a:p>
          <a:p>
            <a:pPr lvl="2"/>
            <a:r>
              <a:rPr lang="en-US" dirty="0" smtClean="0"/>
              <a:t>Intended to enhance or supplement diet</a:t>
            </a:r>
          </a:p>
          <a:p>
            <a:pPr lvl="1"/>
            <a:r>
              <a:rPr lang="en-US" dirty="0" smtClean="0"/>
              <a:t>Includes botanicals, vitamins, minerals, extracts or metabolites not approved as drugs by FDA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97563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DSHEA established Office of Dietary Supplements (ODS)</a:t>
            </a:r>
          </a:p>
          <a:p>
            <a:pPr lvl="1"/>
            <a:r>
              <a:rPr lang="en-US" dirty="0" smtClean="0"/>
              <a:t>Part of the National Institutes of Health (NIH)</a:t>
            </a:r>
          </a:p>
          <a:p>
            <a:pPr lvl="1"/>
            <a:r>
              <a:rPr lang="en-US" dirty="0" smtClean="0"/>
              <a:t>To coordinate research and publish information on supplements</a:t>
            </a:r>
          </a:p>
          <a:p>
            <a:r>
              <a:rPr lang="en-US" dirty="0" smtClean="0"/>
              <a:t>National Center for Complementary and Alternative Medicine (NCCAM) </a:t>
            </a:r>
          </a:p>
          <a:p>
            <a:pPr lvl="1"/>
            <a:r>
              <a:rPr lang="en-US" dirty="0" smtClean="0"/>
              <a:t>Coordinates research and training about CAM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20193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real standardization for dietary supplement industry</a:t>
            </a:r>
          </a:p>
          <a:p>
            <a:r>
              <a:rPr lang="en-US" dirty="0" smtClean="0"/>
              <a:t>Effectiveness and safety do not have to be proven before supplements are sold.</a:t>
            </a:r>
          </a:p>
          <a:p>
            <a:r>
              <a:rPr lang="en-US" dirty="0" smtClean="0"/>
              <a:t>Labeling still makes inaccurate claims.</a:t>
            </a:r>
          </a:p>
          <a:p>
            <a:r>
              <a:rPr lang="en-US" dirty="0" smtClean="0"/>
              <a:t>The term “natural” does not ensure safety.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57529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Dietary Supplement and Nonprescription Drug Consumer Protection Act</a:t>
            </a:r>
          </a:p>
          <a:p>
            <a:pPr lvl="1"/>
            <a:r>
              <a:rPr lang="en-US" dirty="0" smtClean="0"/>
              <a:t>Manufacturers must include contact information on labels for consumers so adverse effects can be reported.</a:t>
            </a:r>
          </a:p>
          <a:p>
            <a:pPr lvl="2"/>
            <a:r>
              <a:rPr lang="en-US" dirty="0" smtClean="0"/>
              <a:t>Manufacturers must inform FDA of such occurrences within 15 days after receiving a consumer complaint.</a:t>
            </a:r>
          </a:p>
          <a:p>
            <a:pPr lvl="2"/>
            <a:r>
              <a:rPr lang="en-US" dirty="0" smtClean="0"/>
              <a:t>Manufacturers must keep records of these events for at least 6 years.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56630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 histories must include lists of herbal supplements to track effects and interactions with drugs.</a:t>
            </a:r>
          </a:p>
          <a:p>
            <a:r>
              <a:rPr lang="en-US" dirty="0" smtClean="0"/>
              <a:t>Products may cause allergic reactions due to incomplete ingredient lists.</a:t>
            </a:r>
          </a:p>
          <a:p>
            <a:pPr lvl="1"/>
            <a:r>
              <a:rPr lang="en-US" dirty="0" smtClean="0"/>
              <a:t>Supplements should never be taken with insulin, warfarin, digoxin without talking to a physician.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7492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Legislation Concerning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Safety Ratings for Herbal Products</a:t>
            </a:r>
          </a:p>
          <a:p>
            <a:pPr lvl="1"/>
            <a:r>
              <a:rPr lang="en-US" dirty="0" smtClean="0"/>
              <a:t>Assigned by American Herbal Products Association (AHPA):</a:t>
            </a:r>
          </a:p>
          <a:p>
            <a:pPr lvl="2"/>
            <a:r>
              <a:rPr lang="en-US" dirty="0" smtClean="0"/>
              <a:t>Class 1 – safely consumed with proper use</a:t>
            </a:r>
          </a:p>
          <a:p>
            <a:pPr lvl="2"/>
            <a:r>
              <a:rPr lang="en-US" dirty="0" smtClean="0"/>
              <a:t>Class 2 – usage restrictions, unless directed by an expert</a:t>
            </a:r>
          </a:p>
          <a:p>
            <a:pPr lvl="3"/>
            <a:r>
              <a:rPr lang="en-US" dirty="0" smtClean="0"/>
              <a:t>2a – for external use only</a:t>
            </a:r>
          </a:p>
          <a:p>
            <a:pPr lvl="3"/>
            <a:r>
              <a:rPr lang="en-US" dirty="0" smtClean="0"/>
              <a:t>2b – not to be used during pregnancy</a:t>
            </a:r>
          </a:p>
          <a:p>
            <a:pPr lvl="3"/>
            <a:r>
              <a:rPr lang="en-US" dirty="0" smtClean="0"/>
              <a:t>2c – not to be used during lactation and nursing</a:t>
            </a:r>
          </a:p>
          <a:p>
            <a:pPr lvl="3"/>
            <a:r>
              <a:rPr lang="en-US" dirty="0" smtClean="0"/>
              <a:t>2d – other specific use restrictions, as noted</a:t>
            </a:r>
          </a:p>
          <a:p>
            <a:pPr lvl="2"/>
            <a:r>
              <a:rPr lang="en-US" dirty="0" smtClean="0"/>
              <a:t>Class 3 – used only with supervision of a qualified expert</a:t>
            </a:r>
          </a:p>
          <a:p>
            <a:pPr lvl="2"/>
            <a:r>
              <a:rPr lang="en-US" dirty="0" smtClean="0"/>
              <a:t>Class 4 – insufficient data available for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98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Commonly Used Herbal Supplements with Potential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Aloe</a:t>
            </a:r>
          </a:p>
          <a:p>
            <a:pPr lvl="1"/>
            <a:r>
              <a:rPr lang="en-US" dirty="0" smtClean="0"/>
              <a:t>Digoxin</a:t>
            </a:r>
          </a:p>
          <a:p>
            <a:pPr lvl="1"/>
            <a:r>
              <a:rPr lang="en-US" dirty="0" smtClean="0"/>
              <a:t>Anti-diabetes agents</a:t>
            </a:r>
          </a:p>
          <a:p>
            <a:pPr lvl="1"/>
            <a:r>
              <a:rPr lang="en-US" dirty="0" smtClean="0"/>
              <a:t>Sevoflurane</a:t>
            </a:r>
          </a:p>
          <a:p>
            <a:pPr lvl="1"/>
            <a:r>
              <a:rPr lang="en-US" dirty="0" smtClean="0"/>
              <a:t>Stimulant laxatives</a:t>
            </a:r>
          </a:p>
          <a:p>
            <a:pPr lvl="1"/>
            <a:r>
              <a:rPr lang="en-US" dirty="0" smtClean="0"/>
              <a:t>Warfarin</a:t>
            </a:r>
          </a:p>
          <a:p>
            <a:pPr lvl="1"/>
            <a:r>
              <a:rPr lang="en-US" dirty="0" smtClean="0"/>
              <a:t>Diuretics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1582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Commonly Used Herbal Supplements with Potential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Black cohosh</a:t>
            </a:r>
          </a:p>
          <a:p>
            <a:pPr lvl="1"/>
            <a:r>
              <a:rPr lang="en-US" dirty="0" smtClean="0"/>
              <a:t>Antihypertensives</a:t>
            </a:r>
          </a:p>
          <a:p>
            <a:pPr lvl="1"/>
            <a:r>
              <a:rPr lang="en-US" dirty="0" smtClean="0"/>
              <a:t>Hormone replacements</a:t>
            </a:r>
          </a:p>
          <a:p>
            <a:pPr lvl="1"/>
            <a:r>
              <a:rPr lang="en-US" dirty="0" smtClean="0"/>
              <a:t>Oral contraceptives</a:t>
            </a:r>
          </a:p>
          <a:p>
            <a:pPr lvl="1"/>
            <a:r>
              <a:rPr lang="en-US" dirty="0" smtClean="0"/>
              <a:t>Sedatives/hypnotics</a:t>
            </a:r>
          </a:p>
        </p:txBody>
      </p:sp>
    </p:spTree>
    <p:extLst>
      <p:ext uri="{BB962C8B-B14F-4D97-AF65-F5344CB8AC3E}">
        <p14:creationId xmlns:p14="http://schemas.microsoft.com/office/powerpoint/2010/main" val="21582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/>
              <a:t>Figure 13-3</a:t>
            </a:r>
            <a:r>
              <a:rPr lang="en-US" smtClean="0"/>
              <a:t>   Labeling of black cohosh: (</a:t>
            </a:r>
            <a:r>
              <a:rPr lang="en-US" b="1" smtClean="0"/>
              <a:t>A</a:t>
            </a:r>
            <a:r>
              <a:rPr lang="en-US" smtClean="0"/>
              <a:t>) front label with general health claim and (</a:t>
            </a:r>
            <a:r>
              <a:rPr lang="en-US" b="1" smtClean="0"/>
              <a:t>B</a:t>
            </a:r>
            <a:r>
              <a:rPr lang="en-US" smtClean="0"/>
              <a:t>) back label with more health claims and FDA disclaimer.</a:t>
            </a:r>
            <a:br>
              <a:rPr lang="en-US" smtClean="0"/>
            </a:br>
            <a:r>
              <a:rPr lang="en-US" i="1" smtClean="0"/>
              <a:t>Al Dodge/Pearson Education, Inc.</a:t>
            </a:r>
            <a:endParaRPr lang="en-US"/>
          </a:p>
        </p:txBody>
      </p:sp>
      <p:pic>
        <p:nvPicPr>
          <p:cNvPr id="3" name="Picture 2" descr="The front and back of a black cohosh label. The front of the label reads, in part: nature’s resource herbal supplement, black cohosh, may support women’s needs; 500 m g root. The back of the label reads, in part: black cohosh root; no artificial colors, flavors, or preservatives; black cohosh root has been used worldwide for centuries. It has been taken for its benefits during menstrual periods and menopause. Black cohosh may have a beneficial effect on hormone levels. These statements have not been evaluated by the Food and Drug Administration. This product is not intended to diagnose, treat, cure, or prevent any disease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875" y="457200"/>
            <a:ext cx="76803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61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Commonly Used Herbal Supplements with Potential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Ginseng</a:t>
            </a:r>
          </a:p>
          <a:p>
            <a:pPr lvl="1"/>
            <a:r>
              <a:rPr lang="en-US" dirty="0" smtClean="0"/>
              <a:t>CNS depressants</a:t>
            </a:r>
          </a:p>
          <a:p>
            <a:pPr lvl="1"/>
            <a:r>
              <a:rPr lang="en-US" dirty="0" smtClean="0"/>
              <a:t>Digoxin</a:t>
            </a:r>
          </a:p>
          <a:p>
            <a:pPr lvl="1"/>
            <a:r>
              <a:rPr lang="en-US" dirty="0" smtClean="0"/>
              <a:t>Diuretics</a:t>
            </a:r>
          </a:p>
          <a:p>
            <a:pPr lvl="1"/>
            <a:r>
              <a:rPr lang="en-US" dirty="0" smtClean="0"/>
              <a:t>Insulin</a:t>
            </a:r>
          </a:p>
          <a:p>
            <a:pPr lvl="1"/>
            <a:r>
              <a:rPr lang="en-US" dirty="0" smtClean="0"/>
              <a:t>Hypoglycemics</a:t>
            </a:r>
          </a:p>
          <a:p>
            <a:pPr lvl="1"/>
            <a:r>
              <a:rPr lang="en-US" dirty="0" smtClean="0"/>
              <a:t>Warfarin</a:t>
            </a:r>
          </a:p>
          <a:p>
            <a:pPr lvl="1"/>
            <a:r>
              <a:rPr lang="en-US" dirty="0" smtClean="0"/>
              <a:t>Antidepressants</a:t>
            </a:r>
          </a:p>
          <a:p>
            <a:pPr lvl="1"/>
            <a:r>
              <a:rPr lang="en-US" dirty="0" smtClean="0"/>
              <a:t>Mood stabilizers</a:t>
            </a:r>
          </a:p>
          <a:p>
            <a:pPr lvl="1"/>
            <a:r>
              <a:rPr lang="en-US" dirty="0" smtClean="0"/>
              <a:t>Antiestrogens</a:t>
            </a:r>
          </a:p>
          <a:p>
            <a:pPr lvl="1"/>
            <a:r>
              <a:rPr lang="en-US" dirty="0" smtClean="0"/>
              <a:t>Anxiolytics</a:t>
            </a:r>
          </a:p>
          <a:p>
            <a:pPr lvl="1"/>
            <a:r>
              <a:rPr lang="en-US" dirty="0" smtClean="0"/>
              <a:t>Antihypertensives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15822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Commonly Used Herbal Supplements with Potential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Horny goat weed</a:t>
            </a:r>
          </a:p>
          <a:p>
            <a:pPr lvl="1"/>
            <a:r>
              <a:rPr lang="en-US" dirty="0" smtClean="0"/>
              <a:t>Antihypertensives</a:t>
            </a:r>
          </a:p>
          <a:p>
            <a:pPr lvl="1"/>
            <a:r>
              <a:rPr lang="en-US" dirty="0" smtClean="0"/>
              <a:t>Anticoagulants</a:t>
            </a:r>
          </a:p>
          <a:p>
            <a:pPr lvl="1"/>
            <a:r>
              <a:rPr lang="en-US" dirty="0" smtClean="0"/>
              <a:t>Antiplatelet agents</a:t>
            </a:r>
          </a:p>
          <a:p>
            <a:pPr lvl="1"/>
            <a:r>
              <a:rPr lang="en-US" dirty="0" smtClean="0"/>
              <a:t>NSAIDs</a:t>
            </a:r>
          </a:p>
          <a:p>
            <a:pPr lvl="1"/>
            <a:r>
              <a:rPr lang="en-US" dirty="0" smtClean="0"/>
              <a:t>Thrombolytics</a:t>
            </a:r>
          </a:p>
          <a:p>
            <a:pPr lvl="1"/>
            <a:r>
              <a:rPr lang="en-US" dirty="0" smtClean="0"/>
              <a:t>Ticlopidine</a:t>
            </a:r>
          </a:p>
          <a:p>
            <a:pPr lvl="1"/>
            <a:r>
              <a:rPr lang="en-US" dirty="0" smtClean="0"/>
              <a:t>Tirofiban</a:t>
            </a:r>
          </a:p>
          <a:p>
            <a:pPr lvl="1"/>
            <a:r>
              <a:rPr lang="en-US" dirty="0" smtClean="0"/>
              <a:t>Warfarin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76329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Commonly Used Herbal Supplements with Potential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Melatonin</a:t>
            </a:r>
          </a:p>
          <a:p>
            <a:pPr lvl="1"/>
            <a:r>
              <a:rPr lang="en-US" dirty="0" smtClean="0"/>
              <a:t>CNS depressants</a:t>
            </a:r>
          </a:p>
          <a:p>
            <a:pPr lvl="1"/>
            <a:r>
              <a:rPr lang="en-US" dirty="0" smtClean="0"/>
              <a:t>Contraceptives</a:t>
            </a:r>
          </a:p>
          <a:p>
            <a:pPr lvl="1"/>
            <a:r>
              <a:rPr lang="en-US" dirty="0" smtClean="0"/>
              <a:t>Caffeine</a:t>
            </a:r>
          </a:p>
          <a:p>
            <a:pPr lvl="1"/>
            <a:r>
              <a:rPr lang="en-US" dirty="0" smtClean="0"/>
              <a:t>Fluvoxamine</a:t>
            </a:r>
          </a:p>
          <a:p>
            <a:pPr lvl="1"/>
            <a:r>
              <a:rPr lang="en-US" dirty="0" smtClean="0"/>
              <a:t>Anti-diabetes agents</a:t>
            </a:r>
          </a:p>
          <a:p>
            <a:pPr lvl="1"/>
            <a:r>
              <a:rPr lang="en-US" dirty="0" smtClean="0"/>
              <a:t>Immunosuppressants</a:t>
            </a:r>
          </a:p>
          <a:p>
            <a:pPr lvl="1"/>
            <a:r>
              <a:rPr lang="en-US" dirty="0" smtClean="0"/>
              <a:t>Anticoagulants</a:t>
            </a:r>
          </a:p>
          <a:p>
            <a:pPr lvl="1"/>
            <a:r>
              <a:rPr lang="en-US" dirty="0" smtClean="0"/>
              <a:t>Anti-platelet agents</a:t>
            </a:r>
          </a:p>
          <a:p>
            <a:pPr lvl="1"/>
            <a:r>
              <a:rPr lang="en-US" dirty="0" smtClean="0"/>
              <a:t>Benzodiazepines</a:t>
            </a:r>
          </a:p>
        </p:txBody>
      </p:sp>
    </p:spTree>
    <p:extLst>
      <p:ext uri="{BB962C8B-B14F-4D97-AF65-F5344CB8AC3E}">
        <p14:creationId xmlns:p14="http://schemas.microsoft.com/office/powerpoint/2010/main" val="2763292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Herbal Supplements with Significant Drug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Alfalfa		</a:t>
            </a:r>
          </a:p>
          <a:p>
            <a:r>
              <a:rPr lang="en-US" dirty="0" smtClean="0"/>
              <a:t>Astragalus</a:t>
            </a:r>
          </a:p>
          <a:p>
            <a:r>
              <a:rPr lang="en-US" dirty="0" smtClean="0"/>
              <a:t>Bilberry</a:t>
            </a:r>
          </a:p>
          <a:p>
            <a:r>
              <a:rPr lang="en-US" dirty="0" smtClean="0"/>
              <a:t>Cayenne</a:t>
            </a:r>
          </a:p>
          <a:p>
            <a:r>
              <a:rPr lang="en-US" dirty="0" smtClean="0"/>
              <a:t>Chamomile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52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Herbal Supplements with Significant Drug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Cranberry</a:t>
            </a:r>
          </a:p>
          <a:p>
            <a:r>
              <a:rPr lang="en-US" dirty="0" smtClean="0"/>
              <a:t>Dong quai</a:t>
            </a:r>
          </a:p>
          <a:p>
            <a:r>
              <a:rPr lang="en-US" dirty="0" smtClean="0"/>
              <a:t>Echinacea</a:t>
            </a:r>
          </a:p>
          <a:p>
            <a:r>
              <a:rPr lang="en-US" dirty="0" smtClean="0"/>
              <a:t>Feverfew</a:t>
            </a:r>
          </a:p>
          <a:p>
            <a:r>
              <a:rPr lang="en-US" dirty="0" smtClean="0"/>
              <a:t>Garlic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52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Herbal Supplements with Significant Drug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Ginger</a:t>
            </a:r>
          </a:p>
          <a:p>
            <a:r>
              <a:rPr lang="en-US" dirty="0" smtClean="0"/>
              <a:t>Ginkgo</a:t>
            </a:r>
          </a:p>
          <a:p>
            <a:r>
              <a:rPr lang="en-US" dirty="0" smtClean="0"/>
              <a:t>Green tea</a:t>
            </a:r>
          </a:p>
          <a:p>
            <a:r>
              <a:rPr lang="en-US" dirty="0" smtClean="0"/>
              <a:t>Kelp</a:t>
            </a:r>
          </a:p>
          <a:p>
            <a:r>
              <a:rPr lang="en-US" dirty="0" smtClean="0"/>
              <a:t>Parsley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0952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Herbal Supplements with Significant Drug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 clover</a:t>
            </a:r>
          </a:p>
          <a:p>
            <a:r>
              <a:rPr lang="en-US" dirty="0" smtClean="0"/>
              <a:t>Rose hips</a:t>
            </a:r>
          </a:p>
          <a:p>
            <a:r>
              <a:rPr lang="en-US" dirty="0" smtClean="0"/>
              <a:t>Saw palmetto</a:t>
            </a:r>
          </a:p>
          <a:p>
            <a:r>
              <a:rPr lang="en-US" dirty="0" smtClean="0"/>
              <a:t>Soy</a:t>
            </a:r>
          </a:p>
          <a:p>
            <a:r>
              <a:rPr lang="en-US" dirty="0" smtClean="0"/>
              <a:t>Valerian</a:t>
            </a:r>
          </a:p>
          <a:p>
            <a:r>
              <a:rPr lang="en-US" dirty="0" smtClean="0"/>
              <a:t>Yohimbe</a:t>
            </a:r>
          </a:p>
        </p:txBody>
      </p:sp>
    </p:spTree>
    <p:extLst>
      <p:ext uri="{BB962C8B-B14F-4D97-AF65-F5344CB8AC3E}">
        <p14:creationId xmlns:p14="http://schemas.microsoft.com/office/powerpoint/2010/main" val="309524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Nonherbal Supplements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Specialty supplements</a:t>
            </a:r>
          </a:p>
          <a:p>
            <a:r>
              <a:rPr lang="en-US" dirty="0" smtClean="0"/>
              <a:t>May be obtained from many different animal or plant sources</a:t>
            </a:r>
          </a:p>
          <a:p>
            <a:r>
              <a:rPr lang="en-US" dirty="0" smtClean="0"/>
              <a:t>Usually more specific in action than herbals</a:t>
            </a:r>
          </a:p>
          <a:p>
            <a:r>
              <a:rPr lang="en-US" dirty="0" smtClean="0"/>
              <a:t>Should be used only for specific conditions</a:t>
            </a:r>
          </a:p>
        </p:txBody>
      </p:sp>
    </p:spTree>
    <p:extLst>
      <p:ext uri="{BB962C8B-B14F-4D97-AF65-F5344CB8AC3E}">
        <p14:creationId xmlns:p14="http://schemas.microsoft.com/office/powerpoint/2010/main" val="214551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13-2 Nonherbal Supplements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196836"/>
              </p:ext>
            </p:extLst>
          </p:nvPr>
        </p:nvGraphicFramePr>
        <p:xfrm>
          <a:off x="457200" y="1600200"/>
          <a:ext cx="8229600" cy="3291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SUPPLEMENT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USES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POTENTIAL INTERACTIONS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600" b="0" i="0" u="none" strike="noStrike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Chondroitin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osteoarthritis and other arthritic conditions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s-I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Warfarin </a:t>
                      </a:r>
                      <a:endParaRPr lang="is-I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Chromium</a:t>
                      </a:r>
                      <a:endParaRPr lang="en-US" sz="1600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Increases athletic performance; for non-insulin-dependent diabetes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Insulin or other diabetes medications, antacids, acid reflux drugs, corticosteroids, beta-blockers, and NSAIDs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Glucosamine (must be used with caution by diabetic patients)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osteoarthritis and other arthritic conditions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Warfarin, antimitotic chemotherapeutics, acetaminophen, diabetes medications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6705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Table 13-2 Nonherbal Supplements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7555283"/>
              </p:ext>
            </p:extLst>
          </p:nvPr>
        </p:nvGraphicFramePr>
        <p:xfrm>
          <a:off x="457200" y="1600200"/>
          <a:ext cx="8229600" cy="2133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SUPPLEMENT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USES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POTENTIAL INTERACTIONS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S-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adenosyl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-L-methionine (SAM-e) (must be used with caution in patients with bipolar or movement disorders who are taking serotonin-enhancing drugs)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depression and osteoarthritis; less studied uses include liver disease, fibromyalgia,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Alzheim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en-US" sz="1600" b="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er’s</a:t>
                      </a:r>
                      <a:r>
                        <a:rPr lang="en-US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disease, pain, migraine, and bursitis </a:t>
                      </a:r>
                      <a:endParaRPr lang="en-US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Antidepressants, MAOIs, dextromethorphan, levodopa, meperidine, pentazocine, tramadol </a:t>
                      </a:r>
                      <a:endParaRPr lang="ro-RO" sz="1600" dirty="0" smtClean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581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“Outside” mainstream health care</a:t>
            </a:r>
          </a:p>
          <a:p>
            <a:pPr lvl="1"/>
            <a:r>
              <a:rPr lang="en-US" dirty="0" smtClean="0"/>
              <a:t>Focus on treating each person individually</a:t>
            </a:r>
          </a:p>
          <a:p>
            <a:pPr lvl="1"/>
            <a:r>
              <a:rPr lang="en-US" dirty="0" smtClean="0"/>
              <a:t>CAM</a:t>
            </a:r>
          </a:p>
          <a:p>
            <a:pPr lvl="2"/>
            <a:r>
              <a:rPr lang="en-US" dirty="0" smtClean="0"/>
              <a:t>Emphasizes integration of mind and body.</a:t>
            </a:r>
          </a:p>
          <a:p>
            <a:pPr lvl="2"/>
            <a:r>
              <a:rPr lang="en-US" dirty="0" smtClean="0"/>
              <a:t>Promotes disease prevention, self-care, self-healing</a:t>
            </a:r>
          </a:p>
          <a:p>
            <a:pPr lvl="2"/>
            <a:r>
              <a:rPr lang="en-US" dirty="0" smtClean="0"/>
              <a:t>Recognizes spirituality as a component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1114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Health care professionals should be sensitive to patients’ </a:t>
            </a:r>
            <a:r>
              <a:rPr lang="en-US" dirty="0" smtClean="0"/>
              <a:t>beliefs.</a:t>
            </a:r>
          </a:p>
          <a:p>
            <a:r>
              <a:rPr lang="en-US" dirty="0" smtClean="0"/>
              <a:t>Advantages and limitations should be explained to patients so they can make accurate choices about care.</a:t>
            </a:r>
          </a:p>
          <a:p>
            <a:r>
              <a:rPr lang="en-US" dirty="0" smtClean="0"/>
              <a:t>Most cultural groups in the U.S. use “home” or “folk” remedies.</a:t>
            </a:r>
          </a:p>
        </p:txBody>
      </p:sp>
    </p:spTree>
    <p:extLst>
      <p:ext uri="{BB962C8B-B14F-4D97-AF65-F5344CB8AC3E}">
        <p14:creationId xmlns:p14="http://schemas.microsoft.com/office/powerpoint/2010/main" val="215164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Complementary and Alternative Medicine </a:t>
            </a:r>
            <a:r>
              <a:rPr lang="en-US" dirty="0" smtClean="0"/>
              <a:t>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Acupuncture</a:t>
            </a:r>
          </a:p>
          <a:p>
            <a:r>
              <a:rPr lang="en-US" dirty="0" smtClean="0"/>
              <a:t>Chiropractic</a:t>
            </a:r>
          </a:p>
          <a:p>
            <a:r>
              <a:rPr lang="en-US" dirty="0" smtClean="0"/>
              <a:t>Homeopathy</a:t>
            </a:r>
          </a:p>
          <a:p>
            <a:r>
              <a:rPr lang="en-US" dirty="0" smtClean="0"/>
              <a:t>Native American medicine</a:t>
            </a:r>
          </a:p>
          <a:p>
            <a:r>
              <a:rPr lang="en-US" dirty="0" smtClean="0"/>
              <a:t>Naturopathy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70180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Complementary and Alternative Medicine </a:t>
            </a:r>
            <a:r>
              <a:rPr lang="en-US" dirty="0" smtClean="0"/>
              <a:t>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Herbs</a:t>
            </a:r>
          </a:p>
          <a:p>
            <a:r>
              <a:rPr lang="en-US" dirty="0"/>
              <a:t>Supplements</a:t>
            </a:r>
          </a:p>
          <a:p>
            <a:r>
              <a:rPr lang="en-US" dirty="0"/>
              <a:t>Special diets</a:t>
            </a:r>
          </a:p>
          <a:p>
            <a:r>
              <a:rPr lang="en-US" dirty="0"/>
              <a:t>Massage</a:t>
            </a:r>
          </a:p>
          <a:p>
            <a:r>
              <a:rPr lang="en-US" dirty="0"/>
              <a:t>Physical </a:t>
            </a:r>
            <a:r>
              <a:rPr lang="en-US" dirty="0" smtClean="0"/>
              <a:t>therapy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98400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Complementary and Alternative Medicine </a:t>
            </a:r>
            <a:r>
              <a:rPr lang="en-US" dirty="0" smtClean="0"/>
              <a:t>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Biofeedback</a:t>
            </a:r>
          </a:p>
          <a:p>
            <a:r>
              <a:rPr lang="en-US" dirty="0"/>
              <a:t>Hypnotherapy</a:t>
            </a:r>
          </a:p>
          <a:p>
            <a:r>
              <a:rPr lang="en-US" dirty="0"/>
              <a:t>Meditation</a:t>
            </a:r>
          </a:p>
          <a:p>
            <a:r>
              <a:rPr lang="en-US" dirty="0"/>
              <a:t>Yoga</a:t>
            </a:r>
          </a:p>
          <a:p>
            <a:r>
              <a:rPr lang="en-US" dirty="0"/>
              <a:t>Prayer</a:t>
            </a:r>
          </a:p>
        </p:txBody>
      </p:sp>
    </p:spTree>
    <p:extLst>
      <p:ext uri="{BB962C8B-B14F-4D97-AF65-F5344CB8AC3E}">
        <p14:creationId xmlns:p14="http://schemas.microsoft.com/office/powerpoint/2010/main" val="61109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and Folk Remedies as Alternative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Crunchy fruits, vegetables</a:t>
            </a:r>
          </a:p>
          <a:p>
            <a:pPr lvl="1"/>
            <a:r>
              <a:rPr lang="en-US" dirty="0"/>
              <a:t>T</a:t>
            </a:r>
            <a:r>
              <a:rPr lang="en-US" dirty="0" smtClean="0"/>
              <a:t>ooth whitening</a:t>
            </a:r>
          </a:p>
          <a:p>
            <a:r>
              <a:rPr lang="en-US" dirty="0" smtClean="0"/>
              <a:t>Baking soda in water</a:t>
            </a:r>
          </a:p>
          <a:p>
            <a:pPr lvl="1"/>
            <a:r>
              <a:rPr lang="en-US" dirty="0"/>
              <a:t>U</a:t>
            </a:r>
            <a:r>
              <a:rPr lang="en-US" dirty="0" smtClean="0"/>
              <a:t>rinary tract infections</a:t>
            </a:r>
          </a:p>
          <a:p>
            <a:r>
              <a:rPr lang="en-US" dirty="0" smtClean="0"/>
              <a:t>Bay leaf</a:t>
            </a:r>
          </a:p>
          <a:p>
            <a:pPr lvl="1"/>
            <a:r>
              <a:rPr lang="en-US" dirty="0" smtClean="0"/>
              <a:t>Bronchitis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39627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and Folk Remedies as Alternative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Hot chicken soup</a:t>
            </a:r>
          </a:p>
          <a:p>
            <a:pPr lvl="1"/>
            <a:r>
              <a:rPr lang="en-US" dirty="0"/>
              <a:t>Cold, fever, flu</a:t>
            </a:r>
          </a:p>
          <a:p>
            <a:r>
              <a:rPr lang="en-US" dirty="0"/>
              <a:t>Eucalyptus oil</a:t>
            </a:r>
          </a:p>
          <a:p>
            <a:pPr lvl="1"/>
            <a:r>
              <a:rPr lang="en-US" dirty="0"/>
              <a:t>Mucus reduction, sore throat</a:t>
            </a:r>
          </a:p>
          <a:p>
            <a:r>
              <a:rPr lang="en-US" dirty="0"/>
              <a:t>Honey</a:t>
            </a:r>
          </a:p>
          <a:p>
            <a:pPr lvl="1"/>
            <a:r>
              <a:rPr lang="en-US" dirty="0"/>
              <a:t>Antiviral and antibacterial </a:t>
            </a:r>
            <a:r>
              <a:rPr lang="en-US" dirty="0" smtClean="0"/>
              <a:t>agent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47052" y="6172200"/>
            <a:ext cx="1796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i="1" dirty="0" smtClean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65455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 and Folk Remedies as Alternative Therapies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Olive </a:t>
            </a:r>
            <a:r>
              <a:rPr lang="en-US" dirty="0" smtClean="0"/>
              <a:t>oil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czema</a:t>
            </a:r>
            <a:endParaRPr lang="en-US" dirty="0"/>
          </a:p>
          <a:p>
            <a:r>
              <a:rPr lang="en-US" dirty="0" smtClean="0"/>
              <a:t>Turmeric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ough</a:t>
            </a:r>
            <a:r>
              <a:rPr lang="en-US" dirty="0"/>
              <a:t>, anti-inflammatory uses</a:t>
            </a:r>
          </a:p>
        </p:txBody>
      </p:sp>
    </p:spTree>
    <p:extLst>
      <p:ext uri="{BB962C8B-B14F-4D97-AF65-F5344CB8AC3E}">
        <p14:creationId xmlns:p14="http://schemas.microsoft.com/office/powerpoint/2010/main" val="1634899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mv="urn:schemas-microsoft-com:mac:vml" xmlns="">
      <p:transition spd="slow"/>
    </mc:Fallback>
  </mc:AlternateContent>
</p:sld>
</file>

<file path=ppt/theme/theme1.xml><?xml version="1.0" encoding="utf-8"?>
<a:theme xmlns:a="http://schemas.openxmlformats.org/drawingml/2006/main" name="508 Lecture">
  <a:themeElements>
    <a:clrScheme name="Custom 7">
      <a:dk1>
        <a:sysClr val="windowText" lastClr="000000"/>
      </a:dk1>
      <a:lt1>
        <a:sysClr val="window" lastClr="FFFFFF"/>
      </a:lt1>
      <a:dk2>
        <a:srgbClr val="000000"/>
      </a:dk2>
      <a:lt2>
        <a:srgbClr val="007FA3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0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Pearson 508">
      <a:dk1>
        <a:sysClr val="windowText" lastClr="000000"/>
      </a:dk1>
      <a:lt1>
        <a:sysClr val="window" lastClr="FFFFFF"/>
      </a:lt1>
      <a:dk2>
        <a:srgbClr val="000000"/>
      </a:dk2>
      <a:lt2>
        <a:srgbClr val="EEEEEE"/>
      </a:lt2>
      <a:accent1>
        <a:srgbClr val="3C1581"/>
      </a:accent1>
      <a:accent2>
        <a:srgbClr val="1A6C7C"/>
      </a:accent2>
      <a:accent3>
        <a:srgbClr val="CC730D"/>
      </a:accent3>
      <a:accent4>
        <a:srgbClr val="B2AA00"/>
      </a:accent4>
      <a:accent5>
        <a:srgbClr val="1B9332"/>
      </a:accent5>
      <a:accent6>
        <a:srgbClr val="7F7F7F"/>
      </a:accent6>
      <a:hlink>
        <a:srgbClr val="3C1581"/>
      </a:hlink>
      <a:folHlink>
        <a:srgbClr val="7F7F7F"/>
      </a:folHlink>
    </a:clrScheme>
    <a:fontScheme name="Office Classic 2">
      <a:maj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Arial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2371</TotalTime>
  <Words>1337</Words>
  <Application>Microsoft Office PowerPoint</Application>
  <PresentationFormat>On-screen Show (4:3)</PresentationFormat>
  <Paragraphs>266</Paragraphs>
  <Slides>38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508 Lecture</vt:lpstr>
      <vt:lpstr>Focus on Pharmacology: Essentials for Health Professionals Third Edition</vt:lpstr>
      <vt:lpstr>Introduction</vt:lpstr>
      <vt:lpstr>Herbal Supplements</vt:lpstr>
      <vt:lpstr>Herbal Supplements</vt:lpstr>
      <vt:lpstr>Herbal Supplements</vt:lpstr>
      <vt:lpstr>Herbal Supplements</vt:lpstr>
      <vt:lpstr>Herbal Supplements</vt:lpstr>
      <vt:lpstr>Figure 13-1   Two ginkgo biloba labels: note the lack of standardization in (A) 60 mg of extract, 24% ginkgo flavone glycosides and 6% terpenes; and (B) 50:1 ginkgo leaf extract, 24% ginkgo flavone glycosides. Al Dodge/Pearson Education, Inc.</vt:lpstr>
      <vt:lpstr>Figure 13-2   Three different ginkgo formulations: tablets, tea bags, and liquid extract. Al Dodge/Pearson Education, Inc.</vt:lpstr>
      <vt:lpstr>History of Supplements</vt:lpstr>
      <vt:lpstr>History of Supplements</vt:lpstr>
      <vt:lpstr>Legislation Concerning Supplements</vt:lpstr>
      <vt:lpstr>Legislation Concerning Supplements</vt:lpstr>
      <vt:lpstr>Legislation Concerning Supplements</vt:lpstr>
      <vt:lpstr>Legislation Concerning Supplements</vt:lpstr>
      <vt:lpstr>Legislation Concerning Supplements</vt:lpstr>
      <vt:lpstr>Legislation Concerning Supplements</vt:lpstr>
      <vt:lpstr>Commonly Used Herbal Supplements with Potential Interactions</vt:lpstr>
      <vt:lpstr>Commonly Used Herbal Supplements with Potential Interactions</vt:lpstr>
      <vt:lpstr>Figure 13-3   Labeling of black cohosh: (A) front label with general health claim and (B) back label with more health claims and FDA disclaimer. Al Dodge/Pearson Education, Inc.</vt:lpstr>
      <vt:lpstr>Commonly Used Herbal Supplements with Potential Interactions</vt:lpstr>
      <vt:lpstr>Commonly Used Herbal Supplements with Potential Interactions</vt:lpstr>
      <vt:lpstr>Commonly Used Herbal Supplements with Potential Interactions</vt:lpstr>
      <vt:lpstr>Other Herbal Supplements with Significant Drug Interactions</vt:lpstr>
      <vt:lpstr>Other Herbal Supplements with Significant Drug Interactions</vt:lpstr>
      <vt:lpstr>Other Herbal Supplements with Significant Drug Interactions</vt:lpstr>
      <vt:lpstr>Other Herbal Supplements with Significant Drug Interactions</vt:lpstr>
      <vt:lpstr>Nonherbal Supplements</vt:lpstr>
      <vt:lpstr>Table 13-2 Nonherbal Supplements</vt:lpstr>
      <vt:lpstr>Table 13-2 Nonherbal Supplements</vt:lpstr>
      <vt:lpstr>Alternative Therapies</vt:lpstr>
      <vt:lpstr>Alternative Therapies</vt:lpstr>
      <vt:lpstr>Complementary and Alternative Medicine Therapies</vt:lpstr>
      <vt:lpstr>Complementary and Alternative Medicine Therapies</vt:lpstr>
      <vt:lpstr>Complementary and Alternative Medicine Therapies</vt:lpstr>
      <vt:lpstr>Home and Folk Remedies as Alternative Therapies</vt:lpstr>
      <vt:lpstr>Home and Folk Remedies as Alternative Therapies</vt:lpstr>
      <vt:lpstr>Home and Folk Remedies as Alternative Therapies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Focus on Pharmacology: Essentials for Health Professionals, 3e</dc:title>
  <dc:creator>Jahangir Moini</dc:creator>
  <cp:lastModifiedBy>Kavita Saini</cp:lastModifiedBy>
  <cp:revision>192</cp:revision>
  <dcterms:created xsi:type="dcterms:W3CDTF">2017-04-22T18:09:27Z</dcterms:created>
  <dcterms:modified xsi:type="dcterms:W3CDTF">2018-09-14T21:59:38Z</dcterms:modified>
</cp:coreProperties>
</file>